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4" r:id="rId1"/>
  </p:sldMasterIdLst>
  <p:notesMasterIdLst>
    <p:notesMasterId r:id="rId11"/>
  </p:notesMasterIdLst>
  <p:sldIdLst>
    <p:sldId id="273" r:id="rId2"/>
    <p:sldId id="274" r:id="rId3"/>
    <p:sldId id="275" r:id="rId4"/>
    <p:sldId id="276" r:id="rId5"/>
    <p:sldId id="277" r:id="rId6"/>
    <p:sldId id="278" r:id="rId7"/>
    <p:sldId id="279" r:id="rId8"/>
    <p:sldId id="281" r:id="rId9"/>
    <p:sldId id="280" r:id="rId10"/>
  </p:sldIdLst>
  <p:sldSz cx="9144000" cy="6858000" type="screen4x3"/>
  <p:notesSz cx="6858000" cy="9144000"/>
  <p:photoAlbum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8"/>
    <p:penClr>
      <a:srgbClr val="FF0000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49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AA82D578-FA83-46B3-AC29-CD11D68304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958BA2B-35D3-419F-9297-3A669B338E88}" type="slidenum">
              <a:rPr lang="en-US" smtClean="0"/>
              <a:pPr/>
              <a:t>3</a:t>
            </a:fld>
            <a:endParaRPr lang="en-US" smtClean="0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4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5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3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4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5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6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7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29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0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1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2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3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4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5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6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7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8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39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40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41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42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43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62506" name="Rectangle 42"/>
          <p:cNvSpPr>
            <a:spLocks noGrp="1" noChangeArrowheads="1"/>
          </p:cNvSpPr>
          <p:nvPr>
            <p:ph type="ctrTitle" sz="quarter"/>
          </p:nvPr>
        </p:nvSpPr>
        <p:spPr>
          <a:xfrm>
            <a:off x="457200" y="1600200"/>
            <a:ext cx="8229600" cy="18288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2507" name="Rectangle 4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4" name="Rectangle 44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" name="Rectangle 4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6" name="Rectangle 4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B07C0-E2F4-4759-8589-936A0F7409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7EBC7B-13EF-4B03-A38A-D41932D43D7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9C61AA-F7DE-4917-B651-525430C343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8A10E9-2940-4FF3-B8A1-6F5AD07EA7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7A5D59-4C2E-41DB-8416-70B07F3E49B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0BDDE2-A566-4723-95AB-2032297EC6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C72609-09C9-40D1-BCD9-F8B0278198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39639-0D65-41F2-9963-AC7668B912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81449C-65E5-4C00-9689-BD48123B32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73B656-FF6F-49EC-8F1A-111FB28D8C0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4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C7E18D-64B0-4E93-88A3-D327C33793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 advClick="0" advTm="10000">
    <p:cover dir="l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>
                <a:gamma/>
                <a:shade val="57647"/>
                <a:invGamma/>
              </a:schemeClr>
            </a:gs>
            <a:gs pos="100000">
              <a:schemeClr val="bg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9144000" cy="6856413"/>
            <a:chOff x="0" y="0"/>
            <a:chExt cx="5760" cy="4319"/>
          </a:xfrm>
        </p:grpSpPr>
        <p:sp>
          <p:nvSpPr>
            <p:cNvPr id="61443" name="Freeform 3"/>
            <p:cNvSpPr>
              <a:spLocks/>
            </p:cNvSpPr>
            <p:nvPr/>
          </p:nvSpPr>
          <p:spPr bwMode="hidden">
            <a:xfrm>
              <a:off x="0" y="12"/>
              <a:ext cx="5758" cy="3273"/>
            </a:xfrm>
            <a:custGeom>
              <a:avLst/>
              <a:gdLst/>
              <a:ahLst/>
              <a:cxnLst>
                <a:cxn ang="0">
                  <a:pos x="3193" y="1816"/>
                </a:cxn>
                <a:cxn ang="0">
                  <a:pos x="0" y="0"/>
                </a:cxn>
                <a:cxn ang="0">
                  <a:pos x="0" y="522"/>
                </a:cxn>
                <a:cxn ang="0">
                  <a:pos x="3037" y="1978"/>
                </a:cxn>
                <a:cxn ang="0">
                  <a:pos x="5740" y="3273"/>
                </a:cxn>
                <a:cxn ang="0">
                  <a:pos x="5740" y="3267"/>
                </a:cxn>
                <a:cxn ang="0">
                  <a:pos x="3193" y="1816"/>
                </a:cxn>
                <a:cxn ang="0">
                  <a:pos x="3193" y="1816"/>
                </a:cxn>
              </a:cxnLst>
              <a:rect l="0" t="0" r="r" b="b"/>
              <a:pathLst>
                <a:path w="5740" h="3273">
                  <a:moveTo>
                    <a:pt x="3193" y="1816"/>
                  </a:moveTo>
                  <a:lnTo>
                    <a:pt x="0" y="0"/>
                  </a:lnTo>
                  <a:lnTo>
                    <a:pt x="0" y="522"/>
                  </a:lnTo>
                  <a:lnTo>
                    <a:pt x="3037" y="1978"/>
                  </a:lnTo>
                  <a:lnTo>
                    <a:pt x="5740" y="3273"/>
                  </a:lnTo>
                  <a:lnTo>
                    <a:pt x="5740" y="3267"/>
                  </a:lnTo>
                  <a:lnTo>
                    <a:pt x="3193" y="1816"/>
                  </a:lnTo>
                  <a:lnTo>
                    <a:pt x="3193" y="181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3529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44" name="Freeform 4"/>
            <p:cNvSpPr>
              <a:spLocks/>
            </p:cNvSpPr>
            <p:nvPr/>
          </p:nvSpPr>
          <p:spPr bwMode="hidden">
            <a:xfrm>
              <a:off x="149" y="0"/>
              <a:ext cx="5609" cy="3243"/>
            </a:xfrm>
            <a:custGeom>
              <a:avLst/>
              <a:gdLst/>
              <a:ahLst/>
              <a:cxnLst>
                <a:cxn ang="0">
                  <a:pos x="3163" y="1714"/>
                </a:cxn>
                <a:cxn ang="0">
                  <a:pos x="431" y="0"/>
                </a:cxn>
                <a:cxn ang="0">
                  <a:pos x="0" y="0"/>
                </a:cxn>
                <a:cxn ang="0">
                  <a:pos x="3086" y="1786"/>
                </a:cxn>
                <a:cxn ang="0">
                  <a:pos x="5591" y="3243"/>
                </a:cxn>
                <a:cxn ang="0">
                  <a:pos x="5591" y="3237"/>
                </a:cxn>
                <a:cxn ang="0">
                  <a:pos x="3163" y="1714"/>
                </a:cxn>
                <a:cxn ang="0">
                  <a:pos x="3163" y="1714"/>
                </a:cxn>
              </a:cxnLst>
              <a:rect l="0" t="0" r="r" b="b"/>
              <a:pathLst>
                <a:path w="5591" h="3243">
                  <a:moveTo>
                    <a:pt x="3163" y="1714"/>
                  </a:moveTo>
                  <a:lnTo>
                    <a:pt x="431" y="0"/>
                  </a:lnTo>
                  <a:lnTo>
                    <a:pt x="0" y="0"/>
                  </a:lnTo>
                  <a:lnTo>
                    <a:pt x="3086" y="1786"/>
                  </a:lnTo>
                  <a:lnTo>
                    <a:pt x="5591" y="3243"/>
                  </a:lnTo>
                  <a:lnTo>
                    <a:pt x="5591" y="3237"/>
                  </a:lnTo>
                  <a:lnTo>
                    <a:pt x="3163" y="1714"/>
                  </a:lnTo>
                  <a:lnTo>
                    <a:pt x="3163" y="1714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45" name="Freeform 5"/>
            <p:cNvSpPr>
              <a:spLocks/>
            </p:cNvSpPr>
            <p:nvPr/>
          </p:nvSpPr>
          <p:spPr bwMode="hidden">
            <a:xfrm>
              <a:off x="0" y="3433"/>
              <a:ext cx="4038" cy="191"/>
            </a:xfrm>
            <a:custGeom>
              <a:avLst/>
              <a:gdLst/>
              <a:ahLst/>
              <a:cxnLst>
                <a:cxn ang="0">
                  <a:pos x="0" y="156"/>
                </a:cxn>
                <a:cxn ang="0">
                  <a:pos x="4042" y="192"/>
                </a:cxn>
                <a:cxn ang="0">
                  <a:pos x="4042" y="144"/>
                </a:cxn>
                <a:cxn ang="0">
                  <a:pos x="0" y="0"/>
                </a:cxn>
                <a:cxn ang="0">
                  <a:pos x="0" y="156"/>
                </a:cxn>
                <a:cxn ang="0">
                  <a:pos x="0" y="156"/>
                </a:cxn>
              </a:cxnLst>
              <a:rect l="0" t="0" r="r" b="b"/>
              <a:pathLst>
                <a:path w="4042" h="192">
                  <a:moveTo>
                    <a:pt x="0" y="156"/>
                  </a:moveTo>
                  <a:lnTo>
                    <a:pt x="4042" y="192"/>
                  </a:lnTo>
                  <a:lnTo>
                    <a:pt x="4042" y="144"/>
                  </a:lnTo>
                  <a:lnTo>
                    <a:pt x="0" y="0"/>
                  </a:lnTo>
                  <a:lnTo>
                    <a:pt x="0" y="156"/>
                  </a:lnTo>
                  <a:lnTo>
                    <a:pt x="0" y="15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5686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46" name="Freeform 6"/>
            <p:cNvSpPr>
              <a:spLocks/>
            </p:cNvSpPr>
            <p:nvPr/>
          </p:nvSpPr>
          <p:spPr bwMode="hidden">
            <a:xfrm>
              <a:off x="4038" y="3577"/>
              <a:ext cx="1720" cy="65"/>
            </a:xfrm>
            <a:custGeom>
              <a:avLst/>
              <a:gdLst/>
              <a:ahLst/>
              <a:cxnLst>
                <a:cxn ang="0">
                  <a:pos x="1722" y="66"/>
                </a:cxn>
                <a:cxn ang="0">
                  <a:pos x="1722" y="60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722" y="66"/>
                </a:cxn>
                <a:cxn ang="0">
                  <a:pos x="1722" y="66"/>
                </a:cxn>
              </a:cxnLst>
              <a:rect l="0" t="0" r="r" b="b"/>
              <a:pathLst>
                <a:path w="1722" h="66">
                  <a:moveTo>
                    <a:pt x="1722" y="66"/>
                  </a:moveTo>
                  <a:lnTo>
                    <a:pt x="1722" y="60"/>
                  </a:lnTo>
                  <a:lnTo>
                    <a:pt x="0" y="0"/>
                  </a:lnTo>
                  <a:lnTo>
                    <a:pt x="0" y="48"/>
                  </a:lnTo>
                  <a:lnTo>
                    <a:pt x="1722" y="66"/>
                  </a:lnTo>
                  <a:lnTo>
                    <a:pt x="1722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47" name="Freeform 7"/>
            <p:cNvSpPr>
              <a:spLocks/>
            </p:cNvSpPr>
            <p:nvPr/>
          </p:nvSpPr>
          <p:spPr bwMode="hidden">
            <a:xfrm>
              <a:off x="0" y="3726"/>
              <a:ext cx="4784" cy="329"/>
            </a:xfrm>
            <a:custGeom>
              <a:avLst/>
              <a:gdLst/>
              <a:ahLst/>
              <a:cxnLst>
                <a:cxn ang="0">
                  <a:pos x="0" y="329"/>
                </a:cxn>
                <a:cxn ang="0">
                  <a:pos x="4789" y="77"/>
                </a:cxn>
                <a:cxn ang="0">
                  <a:pos x="4789" y="0"/>
                </a:cxn>
                <a:cxn ang="0">
                  <a:pos x="0" y="107"/>
                </a:cxn>
                <a:cxn ang="0">
                  <a:pos x="0" y="329"/>
                </a:cxn>
                <a:cxn ang="0">
                  <a:pos x="0" y="329"/>
                </a:cxn>
              </a:cxnLst>
              <a:rect l="0" t="0" r="r" b="b"/>
              <a:pathLst>
                <a:path w="4789" h="329">
                  <a:moveTo>
                    <a:pt x="0" y="329"/>
                  </a:moveTo>
                  <a:lnTo>
                    <a:pt x="4789" y="77"/>
                  </a:lnTo>
                  <a:lnTo>
                    <a:pt x="4789" y="0"/>
                  </a:lnTo>
                  <a:lnTo>
                    <a:pt x="0" y="107"/>
                  </a:lnTo>
                  <a:lnTo>
                    <a:pt x="0" y="329"/>
                  </a:lnTo>
                  <a:lnTo>
                    <a:pt x="0" y="329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1961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48" name="Freeform 8"/>
            <p:cNvSpPr>
              <a:spLocks/>
            </p:cNvSpPr>
            <p:nvPr/>
          </p:nvSpPr>
          <p:spPr bwMode="hidden">
            <a:xfrm>
              <a:off x="4784" y="3702"/>
              <a:ext cx="974" cy="101"/>
            </a:xfrm>
            <a:custGeom>
              <a:avLst/>
              <a:gdLst/>
              <a:ahLst/>
              <a:cxnLst>
                <a:cxn ang="0">
                  <a:pos x="975" y="48"/>
                </a:cxn>
                <a:cxn ang="0">
                  <a:pos x="975" y="0"/>
                </a:cxn>
                <a:cxn ang="0">
                  <a:pos x="0" y="24"/>
                </a:cxn>
                <a:cxn ang="0">
                  <a:pos x="0" y="101"/>
                </a:cxn>
                <a:cxn ang="0">
                  <a:pos x="975" y="48"/>
                </a:cxn>
                <a:cxn ang="0">
                  <a:pos x="975" y="48"/>
                </a:cxn>
              </a:cxnLst>
              <a:rect l="0" t="0" r="r" b="b"/>
              <a:pathLst>
                <a:path w="975" h="101">
                  <a:moveTo>
                    <a:pt x="975" y="48"/>
                  </a:moveTo>
                  <a:lnTo>
                    <a:pt x="975" y="0"/>
                  </a:lnTo>
                  <a:lnTo>
                    <a:pt x="0" y="24"/>
                  </a:lnTo>
                  <a:lnTo>
                    <a:pt x="0" y="101"/>
                  </a:lnTo>
                  <a:lnTo>
                    <a:pt x="975" y="48"/>
                  </a:lnTo>
                  <a:lnTo>
                    <a:pt x="975" y="4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49" name="Freeform 9"/>
            <p:cNvSpPr>
              <a:spLocks/>
            </p:cNvSpPr>
            <p:nvPr/>
          </p:nvSpPr>
          <p:spPr bwMode="hidden">
            <a:xfrm>
              <a:off x="3619" y="3815"/>
              <a:ext cx="2139" cy="198"/>
            </a:xfrm>
            <a:custGeom>
              <a:avLst/>
              <a:gdLst/>
              <a:ahLst/>
              <a:cxnLst>
                <a:cxn ang="0">
                  <a:pos x="2141" y="0"/>
                </a:cxn>
                <a:cxn ang="0">
                  <a:pos x="0" y="156"/>
                </a:cxn>
                <a:cxn ang="0">
                  <a:pos x="0" y="198"/>
                </a:cxn>
                <a:cxn ang="0">
                  <a:pos x="2141" y="0"/>
                </a:cxn>
                <a:cxn ang="0">
                  <a:pos x="2141" y="0"/>
                </a:cxn>
              </a:cxnLst>
              <a:rect l="0" t="0" r="r" b="b"/>
              <a:pathLst>
                <a:path w="2141" h="198">
                  <a:moveTo>
                    <a:pt x="2141" y="0"/>
                  </a:moveTo>
                  <a:lnTo>
                    <a:pt x="0" y="156"/>
                  </a:lnTo>
                  <a:lnTo>
                    <a:pt x="0" y="198"/>
                  </a:lnTo>
                  <a:lnTo>
                    <a:pt x="2141" y="0"/>
                  </a:lnTo>
                  <a:lnTo>
                    <a:pt x="2141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0" name="Freeform 10"/>
            <p:cNvSpPr>
              <a:spLocks/>
            </p:cNvSpPr>
            <p:nvPr/>
          </p:nvSpPr>
          <p:spPr bwMode="hidden">
            <a:xfrm>
              <a:off x="0" y="3971"/>
              <a:ext cx="3619" cy="348"/>
            </a:xfrm>
            <a:custGeom>
              <a:avLst/>
              <a:gdLst/>
              <a:ahLst/>
              <a:cxnLst>
                <a:cxn ang="0">
                  <a:pos x="0" y="348"/>
                </a:cxn>
                <a:cxn ang="0">
                  <a:pos x="311" y="348"/>
                </a:cxn>
                <a:cxn ang="0">
                  <a:pos x="3623" y="42"/>
                </a:cxn>
                <a:cxn ang="0">
                  <a:pos x="3623" y="0"/>
                </a:cxn>
                <a:cxn ang="0">
                  <a:pos x="0" y="264"/>
                </a:cxn>
                <a:cxn ang="0">
                  <a:pos x="0" y="348"/>
                </a:cxn>
                <a:cxn ang="0">
                  <a:pos x="0" y="348"/>
                </a:cxn>
              </a:cxnLst>
              <a:rect l="0" t="0" r="r" b="b"/>
              <a:pathLst>
                <a:path w="3623" h="348">
                  <a:moveTo>
                    <a:pt x="0" y="348"/>
                  </a:moveTo>
                  <a:lnTo>
                    <a:pt x="311" y="348"/>
                  </a:lnTo>
                  <a:lnTo>
                    <a:pt x="3623" y="42"/>
                  </a:lnTo>
                  <a:lnTo>
                    <a:pt x="3623" y="0"/>
                  </a:lnTo>
                  <a:lnTo>
                    <a:pt x="0" y="264"/>
                  </a:lnTo>
                  <a:lnTo>
                    <a:pt x="0" y="348"/>
                  </a:lnTo>
                  <a:lnTo>
                    <a:pt x="0" y="3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1" name="Freeform 11"/>
            <p:cNvSpPr>
              <a:spLocks/>
            </p:cNvSpPr>
            <p:nvPr/>
          </p:nvSpPr>
          <p:spPr bwMode="hidden">
            <a:xfrm>
              <a:off x="2097" y="4043"/>
              <a:ext cx="2514" cy="276"/>
            </a:xfrm>
            <a:custGeom>
              <a:avLst/>
              <a:gdLst/>
              <a:ahLst/>
              <a:cxnLst>
                <a:cxn ang="0">
                  <a:pos x="2182" y="276"/>
                </a:cxn>
                <a:cxn ang="0">
                  <a:pos x="2517" y="204"/>
                </a:cxn>
                <a:cxn ang="0">
                  <a:pos x="2260" y="0"/>
                </a:cxn>
                <a:cxn ang="0">
                  <a:pos x="0" y="276"/>
                </a:cxn>
                <a:cxn ang="0">
                  <a:pos x="2182" y="276"/>
                </a:cxn>
                <a:cxn ang="0">
                  <a:pos x="2182" y="276"/>
                </a:cxn>
              </a:cxnLst>
              <a:rect l="0" t="0" r="r" b="b"/>
              <a:pathLst>
                <a:path w="2517" h="276">
                  <a:moveTo>
                    <a:pt x="2182" y="276"/>
                  </a:moveTo>
                  <a:lnTo>
                    <a:pt x="2517" y="204"/>
                  </a:lnTo>
                  <a:lnTo>
                    <a:pt x="2260" y="0"/>
                  </a:lnTo>
                  <a:lnTo>
                    <a:pt x="0" y="276"/>
                  </a:lnTo>
                  <a:lnTo>
                    <a:pt x="2182" y="276"/>
                  </a:lnTo>
                  <a:lnTo>
                    <a:pt x="2182" y="276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2" name="Freeform 12"/>
            <p:cNvSpPr>
              <a:spLocks/>
            </p:cNvSpPr>
            <p:nvPr/>
          </p:nvSpPr>
          <p:spPr bwMode="hidden">
            <a:xfrm>
              <a:off x="4354" y="3869"/>
              <a:ext cx="1404" cy="378"/>
            </a:xfrm>
            <a:custGeom>
              <a:avLst/>
              <a:gdLst/>
              <a:ahLst/>
              <a:cxnLst>
                <a:cxn ang="0">
                  <a:pos x="1405" y="126"/>
                </a:cxn>
                <a:cxn ang="0">
                  <a:pos x="1405" y="0"/>
                </a:cxn>
                <a:cxn ang="0">
                  <a:pos x="0" y="174"/>
                </a:cxn>
                <a:cxn ang="0">
                  <a:pos x="257" y="378"/>
                </a:cxn>
                <a:cxn ang="0">
                  <a:pos x="1405" y="126"/>
                </a:cxn>
                <a:cxn ang="0">
                  <a:pos x="1405" y="126"/>
                </a:cxn>
              </a:cxnLst>
              <a:rect l="0" t="0" r="r" b="b"/>
              <a:pathLst>
                <a:path w="1405" h="378">
                  <a:moveTo>
                    <a:pt x="1405" y="126"/>
                  </a:moveTo>
                  <a:lnTo>
                    <a:pt x="1405" y="0"/>
                  </a:lnTo>
                  <a:lnTo>
                    <a:pt x="0" y="174"/>
                  </a:lnTo>
                  <a:lnTo>
                    <a:pt x="257" y="378"/>
                  </a:lnTo>
                  <a:lnTo>
                    <a:pt x="1405" y="126"/>
                  </a:lnTo>
                  <a:lnTo>
                    <a:pt x="1405" y="12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6863"/>
                    <a:invGamma/>
                  </a:schemeClr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3" name="Freeform 13"/>
            <p:cNvSpPr>
              <a:spLocks/>
            </p:cNvSpPr>
            <p:nvPr/>
          </p:nvSpPr>
          <p:spPr bwMode="hidden">
            <a:xfrm>
              <a:off x="5030" y="3151"/>
              <a:ext cx="728" cy="240"/>
            </a:xfrm>
            <a:custGeom>
              <a:avLst/>
              <a:gdLst/>
              <a:ahLst/>
              <a:cxnLst>
                <a:cxn ang="0">
                  <a:pos x="729" y="240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729" y="240"/>
                </a:cxn>
                <a:cxn ang="0">
                  <a:pos x="729" y="240"/>
                </a:cxn>
              </a:cxnLst>
              <a:rect l="0" t="0" r="r" b="b"/>
              <a:pathLst>
                <a:path w="729" h="240">
                  <a:moveTo>
                    <a:pt x="729" y="240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729" y="240"/>
                  </a:lnTo>
                  <a:lnTo>
                    <a:pt x="729" y="24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4" name="Freeform 14"/>
            <p:cNvSpPr>
              <a:spLocks/>
            </p:cNvSpPr>
            <p:nvPr/>
          </p:nvSpPr>
          <p:spPr bwMode="hidden">
            <a:xfrm>
              <a:off x="0" y="1486"/>
              <a:ext cx="5030" cy="1671"/>
            </a:xfrm>
            <a:custGeom>
              <a:avLst/>
              <a:gdLst/>
              <a:ahLst/>
              <a:cxnLst>
                <a:cxn ang="0">
                  <a:pos x="0" y="72"/>
                </a:cxn>
                <a:cxn ang="0">
                  <a:pos x="5035" y="1672"/>
                </a:cxn>
                <a:cxn ang="0">
                  <a:pos x="5035" y="1666"/>
                </a:cxn>
                <a:cxn ang="0">
                  <a:pos x="0" y="0"/>
                </a:cxn>
                <a:cxn ang="0">
                  <a:pos x="0" y="72"/>
                </a:cxn>
                <a:cxn ang="0">
                  <a:pos x="0" y="72"/>
                </a:cxn>
              </a:cxnLst>
              <a:rect l="0" t="0" r="r" b="b"/>
              <a:pathLst>
                <a:path w="5035" h="1672">
                  <a:moveTo>
                    <a:pt x="0" y="72"/>
                  </a:moveTo>
                  <a:lnTo>
                    <a:pt x="5035" y="1672"/>
                  </a:lnTo>
                  <a:lnTo>
                    <a:pt x="5035" y="1666"/>
                  </a:lnTo>
                  <a:lnTo>
                    <a:pt x="0" y="0"/>
                  </a:lnTo>
                  <a:lnTo>
                    <a:pt x="0" y="72"/>
                  </a:lnTo>
                  <a:lnTo>
                    <a:pt x="0" y="72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4510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5" name="Freeform 15"/>
            <p:cNvSpPr>
              <a:spLocks/>
            </p:cNvSpPr>
            <p:nvPr/>
          </p:nvSpPr>
          <p:spPr bwMode="hidden">
            <a:xfrm>
              <a:off x="5030" y="3049"/>
              <a:ext cx="728" cy="318"/>
            </a:xfrm>
            <a:custGeom>
              <a:avLst/>
              <a:gdLst/>
              <a:ahLst/>
              <a:cxnLst>
                <a:cxn ang="0">
                  <a:pos x="729" y="318"/>
                </a:cxn>
                <a:cxn ang="0">
                  <a:pos x="729" y="312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729" y="318"/>
                </a:cxn>
                <a:cxn ang="0">
                  <a:pos x="729" y="318"/>
                </a:cxn>
              </a:cxnLst>
              <a:rect l="0" t="0" r="r" b="b"/>
              <a:pathLst>
                <a:path w="729" h="318">
                  <a:moveTo>
                    <a:pt x="729" y="318"/>
                  </a:moveTo>
                  <a:lnTo>
                    <a:pt x="729" y="312"/>
                  </a:lnTo>
                  <a:lnTo>
                    <a:pt x="0" y="0"/>
                  </a:lnTo>
                  <a:lnTo>
                    <a:pt x="0" y="54"/>
                  </a:lnTo>
                  <a:lnTo>
                    <a:pt x="729" y="318"/>
                  </a:lnTo>
                  <a:lnTo>
                    <a:pt x="729" y="31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6" name="Freeform 16"/>
            <p:cNvSpPr>
              <a:spLocks/>
            </p:cNvSpPr>
            <p:nvPr/>
          </p:nvSpPr>
          <p:spPr bwMode="hidden">
            <a:xfrm>
              <a:off x="0" y="916"/>
              <a:ext cx="5030" cy="2187"/>
            </a:xfrm>
            <a:custGeom>
              <a:avLst/>
              <a:gdLst/>
              <a:ahLst/>
              <a:cxnLst>
                <a:cxn ang="0">
                  <a:pos x="0" y="396"/>
                </a:cxn>
                <a:cxn ang="0">
                  <a:pos x="5035" y="2188"/>
                </a:cxn>
                <a:cxn ang="0">
                  <a:pos x="5035" y="2134"/>
                </a:cxn>
                <a:cxn ang="0">
                  <a:pos x="0" y="0"/>
                </a:cxn>
                <a:cxn ang="0">
                  <a:pos x="0" y="396"/>
                </a:cxn>
                <a:cxn ang="0">
                  <a:pos x="0" y="396"/>
                </a:cxn>
              </a:cxnLst>
              <a:rect l="0" t="0" r="r" b="b"/>
              <a:pathLst>
                <a:path w="5035" h="2188">
                  <a:moveTo>
                    <a:pt x="0" y="396"/>
                  </a:moveTo>
                  <a:lnTo>
                    <a:pt x="5035" y="2188"/>
                  </a:lnTo>
                  <a:lnTo>
                    <a:pt x="5035" y="2134"/>
                  </a:lnTo>
                  <a:lnTo>
                    <a:pt x="0" y="0"/>
                  </a:lnTo>
                  <a:lnTo>
                    <a:pt x="0" y="396"/>
                  </a:lnTo>
                  <a:lnTo>
                    <a:pt x="0" y="396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7" name="Freeform 17"/>
            <p:cNvSpPr>
              <a:spLocks/>
            </p:cNvSpPr>
            <p:nvPr/>
          </p:nvSpPr>
          <p:spPr bwMode="hidden">
            <a:xfrm>
              <a:off x="2294" y="0"/>
              <a:ext cx="3159" cy="27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145" y="2727"/>
                </a:cxn>
                <a:cxn ang="0">
                  <a:pos x="3163" y="2704"/>
                </a:cxn>
                <a:cxn ang="0">
                  <a:pos x="10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63" h="2727">
                  <a:moveTo>
                    <a:pt x="0" y="0"/>
                  </a:moveTo>
                  <a:lnTo>
                    <a:pt x="3145" y="2727"/>
                  </a:lnTo>
                  <a:lnTo>
                    <a:pt x="3163" y="2704"/>
                  </a:lnTo>
                  <a:lnTo>
                    <a:pt x="10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980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8" name="Freeform 18"/>
            <p:cNvSpPr>
              <a:spLocks/>
            </p:cNvSpPr>
            <p:nvPr/>
          </p:nvSpPr>
          <p:spPr bwMode="hidden">
            <a:xfrm>
              <a:off x="5435" y="2702"/>
              <a:ext cx="323" cy="299"/>
            </a:xfrm>
            <a:custGeom>
              <a:avLst/>
              <a:gdLst/>
              <a:ahLst/>
              <a:cxnLst>
                <a:cxn ang="0">
                  <a:pos x="323" y="299"/>
                </a:cxn>
                <a:cxn ang="0">
                  <a:pos x="323" y="263"/>
                </a:cxn>
                <a:cxn ang="0">
                  <a:pos x="18" y="0"/>
                </a:cxn>
                <a:cxn ang="0">
                  <a:pos x="0" y="23"/>
                </a:cxn>
                <a:cxn ang="0">
                  <a:pos x="323" y="299"/>
                </a:cxn>
                <a:cxn ang="0">
                  <a:pos x="323" y="299"/>
                </a:cxn>
              </a:cxnLst>
              <a:rect l="0" t="0" r="r" b="b"/>
              <a:pathLst>
                <a:path w="323" h="299">
                  <a:moveTo>
                    <a:pt x="323" y="299"/>
                  </a:moveTo>
                  <a:lnTo>
                    <a:pt x="323" y="263"/>
                  </a:lnTo>
                  <a:lnTo>
                    <a:pt x="18" y="0"/>
                  </a:lnTo>
                  <a:lnTo>
                    <a:pt x="0" y="23"/>
                  </a:lnTo>
                  <a:lnTo>
                    <a:pt x="323" y="299"/>
                  </a:lnTo>
                  <a:lnTo>
                    <a:pt x="323" y="299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4118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59" name="Freeform 19"/>
            <p:cNvSpPr>
              <a:spLocks/>
            </p:cNvSpPr>
            <p:nvPr/>
          </p:nvSpPr>
          <p:spPr bwMode="hidden">
            <a:xfrm>
              <a:off x="5477" y="2588"/>
              <a:ext cx="281" cy="335"/>
            </a:xfrm>
            <a:custGeom>
              <a:avLst/>
              <a:gdLst/>
              <a:ahLst/>
              <a:cxnLst>
                <a:cxn ang="0">
                  <a:pos x="281" y="335"/>
                </a:cxn>
                <a:cxn ang="0">
                  <a:pos x="281" y="173"/>
                </a:cxn>
                <a:cxn ang="0">
                  <a:pos x="96" y="0"/>
                </a:cxn>
                <a:cxn ang="0">
                  <a:pos x="0" y="90"/>
                </a:cxn>
                <a:cxn ang="0">
                  <a:pos x="281" y="335"/>
                </a:cxn>
                <a:cxn ang="0">
                  <a:pos x="281" y="335"/>
                </a:cxn>
              </a:cxnLst>
              <a:rect l="0" t="0" r="r" b="b"/>
              <a:pathLst>
                <a:path w="281" h="335">
                  <a:moveTo>
                    <a:pt x="281" y="335"/>
                  </a:moveTo>
                  <a:lnTo>
                    <a:pt x="281" y="173"/>
                  </a:lnTo>
                  <a:lnTo>
                    <a:pt x="96" y="0"/>
                  </a:lnTo>
                  <a:lnTo>
                    <a:pt x="0" y="90"/>
                  </a:lnTo>
                  <a:lnTo>
                    <a:pt x="281" y="335"/>
                  </a:lnTo>
                  <a:lnTo>
                    <a:pt x="281" y="335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0" name="Freeform 20"/>
            <p:cNvSpPr>
              <a:spLocks/>
            </p:cNvSpPr>
            <p:nvPr/>
          </p:nvSpPr>
          <p:spPr bwMode="hidden">
            <a:xfrm>
              <a:off x="2454" y="0"/>
              <a:ext cx="3119" cy="26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3026" y="2680"/>
                </a:cxn>
                <a:cxn ang="0">
                  <a:pos x="3122" y="2590"/>
                </a:cxn>
                <a:cxn ang="0">
                  <a:pos x="38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122" h="2680">
                  <a:moveTo>
                    <a:pt x="0" y="0"/>
                  </a:moveTo>
                  <a:lnTo>
                    <a:pt x="3026" y="2680"/>
                  </a:lnTo>
                  <a:lnTo>
                    <a:pt x="3122" y="2590"/>
                  </a:lnTo>
                  <a:lnTo>
                    <a:pt x="38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6275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1" name="Freeform 21"/>
            <p:cNvSpPr>
              <a:spLocks/>
            </p:cNvSpPr>
            <p:nvPr/>
          </p:nvSpPr>
          <p:spPr bwMode="hidden">
            <a:xfrm>
              <a:off x="5626" y="2534"/>
              <a:ext cx="132" cy="132"/>
            </a:xfrm>
            <a:custGeom>
              <a:avLst/>
              <a:gdLst/>
              <a:ahLst/>
              <a:cxnLst>
                <a:cxn ang="0">
                  <a:pos x="132" y="132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32" y="132"/>
                </a:cxn>
                <a:cxn ang="0">
                  <a:pos x="132" y="132"/>
                </a:cxn>
              </a:cxnLst>
              <a:rect l="0" t="0" r="r" b="b"/>
              <a:pathLst>
                <a:path w="132" h="132">
                  <a:moveTo>
                    <a:pt x="132" y="132"/>
                  </a:moveTo>
                  <a:lnTo>
                    <a:pt x="0" y="0"/>
                  </a:lnTo>
                  <a:lnTo>
                    <a:pt x="0" y="0"/>
                  </a:lnTo>
                  <a:lnTo>
                    <a:pt x="132" y="132"/>
                  </a:lnTo>
                  <a:lnTo>
                    <a:pt x="132" y="132"/>
                  </a:lnTo>
                  <a:close/>
                </a:path>
              </a:pathLst>
            </a:custGeom>
            <a:solidFill>
              <a:srgbClr val="FF9999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2" name="Freeform 22"/>
            <p:cNvSpPr>
              <a:spLocks/>
            </p:cNvSpPr>
            <p:nvPr/>
          </p:nvSpPr>
          <p:spPr bwMode="hidden">
            <a:xfrm>
              <a:off x="3112" y="0"/>
              <a:ext cx="2514" cy="253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517" y="2536"/>
                </a:cxn>
                <a:cxn ang="0">
                  <a:pos x="2517" y="2536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517" h="2536">
                  <a:moveTo>
                    <a:pt x="0" y="0"/>
                  </a:moveTo>
                  <a:lnTo>
                    <a:pt x="2517" y="2536"/>
                  </a:lnTo>
                  <a:lnTo>
                    <a:pt x="2517" y="2536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1373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3" name="Freeform 23"/>
            <p:cNvSpPr>
              <a:spLocks/>
            </p:cNvSpPr>
            <p:nvPr/>
          </p:nvSpPr>
          <p:spPr bwMode="hidden">
            <a:xfrm>
              <a:off x="3488" y="0"/>
              <a:ext cx="2198" cy="248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188" y="2482"/>
                </a:cxn>
                <a:cxn ang="0">
                  <a:pos x="2200" y="2476"/>
                </a:cxn>
                <a:cxn ang="0">
                  <a:pos x="317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200" h="2482">
                  <a:moveTo>
                    <a:pt x="0" y="0"/>
                  </a:moveTo>
                  <a:lnTo>
                    <a:pt x="2188" y="2482"/>
                  </a:lnTo>
                  <a:lnTo>
                    <a:pt x="2200" y="2476"/>
                  </a:lnTo>
                  <a:lnTo>
                    <a:pt x="317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 cap="flat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4" name="Freeform 24"/>
            <p:cNvSpPr>
              <a:spLocks/>
            </p:cNvSpPr>
            <p:nvPr/>
          </p:nvSpPr>
          <p:spPr bwMode="hidden">
            <a:xfrm>
              <a:off x="5674" y="2474"/>
              <a:ext cx="84" cy="96"/>
            </a:xfrm>
            <a:custGeom>
              <a:avLst/>
              <a:gdLst/>
              <a:ahLst/>
              <a:cxnLst>
                <a:cxn ang="0">
                  <a:pos x="84" y="96"/>
                </a:cxn>
                <a:cxn ang="0">
                  <a:pos x="84" y="90"/>
                </a:cxn>
                <a:cxn ang="0">
                  <a:pos x="12" y="0"/>
                </a:cxn>
                <a:cxn ang="0">
                  <a:pos x="0" y="6"/>
                </a:cxn>
                <a:cxn ang="0">
                  <a:pos x="84" y="96"/>
                </a:cxn>
                <a:cxn ang="0">
                  <a:pos x="84" y="96"/>
                </a:cxn>
              </a:cxnLst>
              <a:rect l="0" t="0" r="r" b="b"/>
              <a:pathLst>
                <a:path w="84" h="96">
                  <a:moveTo>
                    <a:pt x="84" y="96"/>
                  </a:moveTo>
                  <a:lnTo>
                    <a:pt x="84" y="90"/>
                  </a:lnTo>
                  <a:lnTo>
                    <a:pt x="12" y="0"/>
                  </a:lnTo>
                  <a:lnTo>
                    <a:pt x="0" y="6"/>
                  </a:lnTo>
                  <a:lnTo>
                    <a:pt x="84" y="96"/>
                  </a:lnTo>
                  <a:lnTo>
                    <a:pt x="84" y="9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tint val="90980"/>
                    <a:invGamma/>
                  </a:schemeClr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5" name="Freeform 25"/>
            <p:cNvSpPr>
              <a:spLocks/>
            </p:cNvSpPr>
            <p:nvPr/>
          </p:nvSpPr>
          <p:spPr bwMode="hidden">
            <a:xfrm>
              <a:off x="5603" y="850"/>
              <a:ext cx="155" cy="516"/>
            </a:xfrm>
            <a:custGeom>
              <a:avLst/>
              <a:gdLst/>
              <a:ahLst/>
              <a:cxnLst>
                <a:cxn ang="0">
                  <a:pos x="155" y="516"/>
                </a:cxn>
                <a:cxn ang="0">
                  <a:pos x="155" y="204"/>
                </a:cxn>
                <a:cxn ang="0">
                  <a:pos x="77" y="0"/>
                </a:cxn>
                <a:cxn ang="0">
                  <a:pos x="0" y="192"/>
                </a:cxn>
                <a:cxn ang="0">
                  <a:pos x="155" y="516"/>
                </a:cxn>
                <a:cxn ang="0">
                  <a:pos x="155" y="516"/>
                </a:cxn>
              </a:cxnLst>
              <a:rect l="0" t="0" r="r" b="b"/>
              <a:pathLst>
                <a:path w="155" h="516">
                  <a:moveTo>
                    <a:pt x="155" y="516"/>
                  </a:moveTo>
                  <a:lnTo>
                    <a:pt x="155" y="204"/>
                  </a:lnTo>
                  <a:lnTo>
                    <a:pt x="77" y="0"/>
                  </a:lnTo>
                  <a:lnTo>
                    <a:pt x="0" y="192"/>
                  </a:lnTo>
                  <a:lnTo>
                    <a:pt x="155" y="516"/>
                  </a:lnTo>
                  <a:lnTo>
                    <a:pt x="155" y="516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6" name="Freeform 26"/>
            <p:cNvSpPr>
              <a:spLocks/>
            </p:cNvSpPr>
            <p:nvPr/>
          </p:nvSpPr>
          <p:spPr bwMode="hidden">
            <a:xfrm>
              <a:off x="5107" y="0"/>
              <a:ext cx="573" cy="104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97" y="1043"/>
                </a:cxn>
                <a:cxn ang="0">
                  <a:pos x="574" y="851"/>
                </a:cxn>
                <a:cxn ang="0">
                  <a:pos x="251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74" h="1043">
                  <a:moveTo>
                    <a:pt x="0" y="0"/>
                  </a:moveTo>
                  <a:lnTo>
                    <a:pt x="497" y="1043"/>
                  </a:lnTo>
                  <a:lnTo>
                    <a:pt x="574" y="851"/>
                  </a:lnTo>
                  <a:lnTo>
                    <a:pt x="251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6667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7" name="Freeform 27"/>
            <p:cNvSpPr>
              <a:spLocks/>
            </p:cNvSpPr>
            <p:nvPr/>
          </p:nvSpPr>
          <p:spPr bwMode="hidden">
            <a:xfrm>
              <a:off x="5411" y="0"/>
              <a:ext cx="341" cy="796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0" y="0"/>
                </a:cxn>
                <a:cxn ang="0">
                  <a:pos x="287" y="797"/>
                </a:cxn>
                <a:cxn ang="0">
                  <a:pos x="341" y="653"/>
                </a:cxn>
                <a:cxn ang="0">
                  <a:pos x="144" y="0"/>
                </a:cxn>
                <a:cxn ang="0">
                  <a:pos x="144" y="0"/>
                </a:cxn>
              </a:cxnLst>
              <a:rect l="0" t="0" r="r" b="b"/>
              <a:pathLst>
                <a:path w="341" h="797">
                  <a:moveTo>
                    <a:pt x="144" y="0"/>
                  </a:moveTo>
                  <a:lnTo>
                    <a:pt x="0" y="0"/>
                  </a:lnTo>
                  <a:lnTo>
                    <a:pt x="287" y="797"/>
                  </a:lnTo>
                  <a:lnTo>
                    <a:pt x="341" y="653"/>
                  </a:lnTo>
                  <a:lnTo>
                    <a:pt x="144" y="0"/>
                  </a:lnTo>
                  <a:lnTo>
                    <a:pt x="144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6980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8" name="Freeform 28"/>
            <p:cNvSpPr>
              <a:spLocks/>
            </p:cNvSpPr>
            <p:nvPr/>
          </p:nvSpPr>
          <p:spPr bwMode="hidden">
            <a:xfrm>
              <a:off x="5698" y="653"/>
              <a:ext cx="60" cy="311"/>
            </a:xfrm>
            <a:custGeom>
              <a:avLst/>
              <a:gdLst/>
              <a:ahLst/>
              <a:cxnLst>
                <a:cxn ang="0">
                  <a:pos x="0" y="144"/>
                </a:cxn>
                <a:cxn ang="0">
                  <a:pos x="60" y="312"/>
                </a:cxn>
                <a:cxn ang="0">
                  <a:pos x="60" y="6"/>
                </a:cxn>
                <a:cxn ang="0">
                  <a:pos x="54" y="0"/>
                </a:cxn>
                <a:cxn ang="0">
                  <a:pos x="0" y="144"/>
                </a:cxn>
                <a:cxn ang="0">
                  <a:pos x="0" y="144"/>
                </a:cxn>
              </a:cxnLst>
              <a:rect l="0" t="0" r="r" b="b"/>
              <a:pathLst>
                <a:path w="60" h="312">
                  <a:moveTo>
                    <a:pt x="0" y="144"/>
                  </a:moveTo>
                  <a:lnTo>
                    <a:pt x="60" y="312"/>
                  </a:lnTo>
                  <a:lnTo>
                    <a:pt x="60" y="6"/>
                  </a:lnTo>
                  <a:lnTo>
                    <a:pt x="54" y="0"/>
                  </a:lnTo>
                  <a:lnTo>
                    <a:pt x="0" y="144"/>
                  </a:lnTo>
                  <a:lnTo>
                    <a:pt x="0" y="144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69" name="Freeform 29"/>
            <p:cNvSpPr>
              <a:spLocks/>
            </p:cNvSpPr>
            <p:nvPr/>
          </p:nvSpPr>
          <p:spPr bwMode="hidden">
            <a:xfrm>
              <a:off x="2" y="1601"/>
              <a:ext cx="5752" cy="1864"/>
            </a:xfrm>
            <a:custGeom>
              <a:avLst/>
              <a:gdLst/>
              <a:ahLst/>
              <a:cxnLst>
                <a:cxn ang="0">
                  <a:pos x="0" y="371"/>
                </a:cxn>
                <a:cxn ang="0">
                  <a:pos x="5740" y="1864"/>
                </a:cxn>
                <a:cxn ang="0">
                  <a:pos x="5740" y="1834"/>
                </a:cxn>
                <a:cxn ang="0">
                  <a:pos x="0" y="0"/>
                </a:cxn>
                <a:cxn ang="0">
                  <a:pos x="0" y="371"/>
                </a:cxn>
                <a:cxn ang="0">
                  <a:pos x="0" y="371"/>
                </a:cxn>
              </a:cxnLst>
              <a:rect l="0" t="0" r="r" b="b"/>
              <a:pathLst>
                <a:path w="5740" h="1864">
                  <a:moveTo>
                    <a:pt x="0" y="371"/>
                  </a:moveTo>
                  <a:lnTo>
                    <a:pt x="5740" y="1864"/>
                  </a:lnTo>
                  <a:lnTo>
                    <a:pt x="5740" y="1834"/>
                  </a:lnTo>
                  <a:lnTo>
                    <a:pt x="0" y="0"/>
                  </a:lnTo>
                  <a:lnTo>
                    <a:pt x="0" y="371"/>
                  </a:lnTo>
                  <a:lnTo>
                    <a:pt x="0" y="371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352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0" name="Freeform 30"/>
            <p:cNvSpPr>
              <a:spLocks/>
            </p:cNvSpPr>
            <p:nvPr/>
          </p:nvSpPr>
          <p:spPr bwMode="hidden">
            <a:xfrm>
              <a:off x="5754" y="3483"/>
              <a:ext cx="6" cy="6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0" y="6"/>
                </a:cxn>
                <a:cxn ang="0">
                  <a:pos x="6" y="6"/>
                </a:cxn>
                <a:cxn ang="0">
                  <a:pos x="6" y="6"/>
                </a:cxn>
              </a:cxnLst>
              <a:rect l="0" t="0" r="r" b="b"/>
              <a:pathLst>
                <a:path w="6" h="6">
                  <a:moveTo>
                    <a:pt x="6" y="6"/>
                  </a:moveTo>
                  <a:lnTo>
                    <a:pt x="0" y="0"/>
                  </a:lnTo>
                  <a:lnTo>
                    <a:pt x="0" y="6"/>
                  </a:lnTo>
                  <a:lnTo>
                    <a:pt x="6" y="6"/>
                  </a:lnTo>
                  <a:lnTo>
                    <a:pt x="6" y="6"/>
                  </a:lnTo>
                  <a:close/>
                </a:path>
              </a:pathLst>
            </a:custGeom>
            <a:solidFill>
              <a:srgbClr val="18FF00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1" name="Freeform 31"/>
            <p:cNvSpPr>
              <a:spLocks/>
            </p:cNvSpPr>
            <p:nvPr/>
          </p:nvSpPr>
          <p:spPr bwMode="hidden">
            <a:xfrm>
              <a:off x="2" y="2152"/>
              <a:ext cx="5752" cy="1337"/>
            </a:xfrm>
            <a:custGeom>
              <a:avLst/>
              <a:gdLst/>
              <a:ahLst/>
              <a:cxnLst>
                <a:cxn ang="0">
                  <a:pos x="0" y="366"/>
                </a:cxn>
                <a:cxn ang="0">
                  <a:pos x="5740" y="1337"/>
                </a:cxn>
                <a:cxn ang="0">
                  <a:pos x="5740" y="1331"/>
                </a:cxn>
                <a:cxn ang="0">
                  <a:pos x="0" y="0"/>
                </a:cxn>
                <a:cxn ang="0">
                  <a:pos x="0" y="366"/>
                </a:cxn>
                <a:cxn ang="0">
                  <a:pos x="0" y="366"/>
                </a:cxn>
              </a:cxnLst>
              <a:rect l="0" t="0" r="r" b="b"/>
              <a:pathLst>
                <a:path w="5740" h="1337">
                  <a:moveTo>
                    <a:pt x="0" y="366"/>
                  </a:moveTo>
                  <a:lnTo>
                    <a:pt x="5740" y="1337"/>
                  </a:lnTo>
                  <a:lnTo>
                    <a:pt x="5740" y="1331"/>
                  </a:lnTo>
                  <a:lnTo>
                    <a:pt x="0" y="0"/>
                  </a:lnTo>
                  <a:lnTo>
                    <a:pt x="0" y="366"/>
                  </a:lnTo>
                  <a:lnTo>
                    <a:pt x="0" y="366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6078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2" name="Freeform 32"/>
            <p:cNvSpPr>
              <a:spLocks/>
            </p:cNvSpPr>
            <p:nvPr/>
          </p:nvSpPr>
          <p:spPr bwMode="hidden">
            <a:xfrm>
              <a:off x="2" y="3177"/>
              <a:ext cx="5752" cy="414"/>
            </a:xfrm>
            <a:custGeom>
              <a:avLst/>
              <a:gdLst/>
              <a:ahLst/>
              <a:cxnLst>
                <a:cxn ang="0">
                  <a:pos x="0" y="48"/>
                </a:cxn>
                <a:cxn ang="0">
                  <a:pos x="5740" y="414"/>
                </a:cxn>
                <a:cxn ang="0">
                  <a:pos x="5740" y="402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0" y="48"/>
                </a:cxn>
              </a:cxnLst>
              <a:rect l="0" t="0" r="r" b="b"/>
              <a:pathLst>
                <a:path w="5740" h="414">
                  <a:moveTo>
                    <a:pt x="0" y="48"/>
                  </a:moveTo>
                  <a:lnTo>
                    <a:pt x="5740" y="414"/>
                  </a:lnTo>
                  <a:lnTo>
                    <a:pt x="5740" y="402"/>
                  </a:lnTo>
                  <a:lnTo>
                    <a:pt x="0" y="0"/>
                  </a:lnTo>
                  <a:lnTo>
                    <a:pt x="0" y="48"/>
                  </a:lnTo>
                  <a:lnTo>
                    <a:pt x="0" y="48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3" name="Freeform 33"/>
            <p:cNvSpPr>
              <a:spLocks/>
            </p:cNvSpPr>
            <p:nvPr/>
          </p:nvSpPr>
          <p:spPr bwMode="hidden">
            <a:xfrm>
              <a:off x="1297" y="0"/>
              <a:ext cx="4457" cy="317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448" y="3177"/>
                </a:cxn>
                <a:cxn ang="0">
                  <a:pos x="4448" y="3153"/>
                </a:cxn>
                <a:cxn ang="0">
                  <a:pos x="125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4448" h="3177">
                  <a:moveTo>
                    <a:pt x="0" y="0"/>
                  </a:moveTo>
                  <a:lnTo>
                    <a:pt x="4448" y="3177"/>
                  </a:lnTo>
                  <a:lnTo>
                    <a:pt x="4448" y="3153"/>
                  </a:lnTo>
                  <a:lnTo>
                    <a:pt x="12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4862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4" name="Freeform 34"/>
            <p:cNvSpPr>
              <a:spLocks/>
            </p:cNvSpPr>
            <p:nvPr/>
          </p:nvSpPr>
          <p:spPr bwMode="hidden">
            <a:xfrm>
              <a:off x="3321" y="0"/>
              <a:ext cx="2433" cy="261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428" y="2614"/>
                </a:cxn>
                <a:cxn ang="0">
                  <a:pos x="2428" y="2608"/>
                </a:cxn>
                <a:cxn ang="0">
                  <a:pos x="66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2428" h="2614">
                  <a:moveTo>
                    <a:pt x="0" y="0"/>
                  </a:moveTo>
                  <a:lnTo>
                    <a:pt x="2428" y="2614"/>
                  </a:lnTo>
                  <a:lnTo>
                    <a:pt x="2428" y="2608"/>
                  </a:lnTo>
                  <a:lnTo>
                    <a:pt x="66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5" name="Freeform 35"/>
            <p:cNvSpPr>
              <a:spLocks/>
            </p:cNvSpPr>
            <p:nvPr/>
          </p:nvSpPr>
          <p:spPr bwMode="hidden">
            <a:xfrm>
              <a:off x="3950" y="0"/>
              <a:ext cx="1804" cy="2464"/>
            </a:xfrm>
            <a:custGeom>
              <a:avLst/>
              <a:gdLst/>
              <a:ahLst/>
              <a:cxnLst>
                <a:cxn ang="0">
                  <a:pos x="485" y="0"/>
                </a:cxn>
                <a:cxn ang="0">
                  <a:pos x="0" y="0"/>
                </a:cxn>
                <a:cxn ang="0">
                  <a:pos x="1800" y="2464"/>
                </a:cxn>
                <a:cxn ang="0">
                  <a:pos x="1800" y="2248"/>
                </a:cxn>
                <a:cxn ang="0">
                  <a:pos x="1794" y="2248"/>
                </a:cxn>
                <a:cxn ang="0">
                  <a:pos x="485" y="0"/>
                </a:cxn>
                <a:cxn ang="0">
                  <a:pos x="485" y="0"/>
                </a:cxn>
              </a:cxnLst>
              <a:rect l="0" t="0" r="r" b="b"/>
              <a:pathLst>
                <a:path w="1800" h="2464">
                  <a:moveTo>
                    <a:pt x="485" y="0"/>
                  </a:moveTo>
                  <a:lnTo>
                    <a:pt x="0" y="0"/>
                  </a:lnTo>
                  <a:lnTo>
                    <a:pt x="1800" y="2464"/>
                  </a:lnTo>
                  <a:lnTo>
                    <a:pt x="1800" y="2248"/>
                  </a:lnTo>
                  <a:lnTo>
                    <a:pt x="1794" y="2248"/>
                  </a:lnTo>
                  <a:lnTo>
                    <a:pt x="485" y="0"/>
                  </a:lnTo>
                  <a:lnTo>
                    <a:pt x="485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78824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6" name="Freeform 36"/>
            <p:cNvSpPr>
              <a:spLocks/>
            </p:cNvSpPr>
            <p:nvPr/>
          </p:nvSpPr>
          <p:spPr bwMode="hidden">
            <a:xfrm>
              <a:off x="4519" y="0"/>
              <a:ext cx="1235" cy="2074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32" y="2074"/>
                </a:cxn>
                <a:cxn ang="0">
                  <a:pos x="1232" y="2038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32" h="2074">
                  <a:moveTo>
                    <a:pt x="0" y="0"/>
                  </a:moveTo>
                  <a:lnTo>
                    <a:pt x="1232" y="2074"/>
                  </a:lnTo>
                  <a:lnTo>
                    <a:pt x="1232" y="2038"/>
                  </a:lnTo>
                  <a:lnTo>
                    <a:pt x="42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57647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7" name="Freeform 37"/>
            <p:cNvSpPr>
              <a:spLocks/>
            </p:cNvSpPr>
            <p:nvPr/>
          </p:nvSpPr>
          <p:spPr bwMode="hidden">
            <a:xfrm>
              <a:off x="4694" y="0"/>
              <a:ext cx="1060" cy="193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058" y="1936"/>
                </a:cxn>
                <a:cxn ang="0">
                  <a:pos x="1058" y="1930"/>
                </a:cxn>
                <a:cxn ang="0">
                  <a:pos x="54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058" h="1936">
                  <a:moveTo>
                    <a:pt x="0" y="0"/>
                  </a:moveTo>
                  <a:lnTo>
                    <a:pt x="1058" y="1936"/>
                  </a:lnTo>
                  <a:lnTo>
                    <a:pt x="1058" y="1930"/>
                  </a:lnTo>
                  <a:lnTo>
                    <a:pt x="54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2549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sp>
          <p:nvSpPr>
            <p:cNvPr id="61478" name="Freeform 38"/>
            <p:cNvSpPr>
              <a:spLocks/>
            </p:cNvSpPr>
            <p:nvPr/>
          </p:nvSpPr>
          <p:spPr bwMode="hidden">
            <a:xfrm>
              <a:off x="4981" y="0"/>
              <a:ext cx="773" cy="1487"/>
            </a:xfrm>
            <a:custGeom>
              <a:avLst/>
              <a:gdLst/>
              <a:ahLst/>
              <a:cxnLst>
                <a:cxn ang="0">
                  <a:pos x="771" y="1433"/>
                </a:cxn>
                <a:cxn ang="0">
                  <a:pos x="42" y="0"/>
                </a:cxn>
                <a:cxn ang="0">
                  <a:pos x="0" y="0"/>
                </a:cxn>
                <a:cxn ang="0">
                  <a:pos x="771" y="1487"/>
                </a:cxn>
                <a:cxn ang="0">
                  <a:pos x="771" y="1433"/>
                </a:cxn>
                <a:cxn ang="0">
                  <a:pos x="771" y="1433"/>
                </a:cxn>
              </a:cxnLst>
              <a:rect l="0" t="0" r="r" b="b"/>
              <a:pathLst>
                <a:path w="771" h="1487">
                  <a:moveTo>
                    <a:pt x="771" y="1433"/>
                  </a:moveTo>
                  <a:lnTo>
                    <a:pt x="42" y="0"/>
                  </a:lnTo>
                  <a:lnTo>
                    <a:pt x="0" y="0"/>
                  </a:lnTo>
                  <a:lnTo>
                    <a:pt x="771" y="1487"/>
                  </a:lnTo>
                  <a:lnTo>
                    <a:pt x="771" y="1433"/>
                  </a:lnTo>
                  <a:lnTo>
                    <a:pt x="771" y="1433"/>
                  </a:lnTo>
                  <a:close/>
                </a:path>
              </a:pathLst>
            </a:custGeom>
            <a:gradFill rotWithShape="0">
              <a:gsLst>
                <a:gs pos="0">
                  <a:schemeClr val="bg1">
                    <a:gamma/>
                    <a:shade val="78824"/>
                    <a:invGamma/>
                  </a:schemeClr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/>
            </a:p>
          </p:txBody>
        </p:sp>
        <p:grpSp>
          <p:nvGrpSpPr>
            <p:cNvPr id="1068" name="Group 39"/>
            <p:cNvGrpSpPr>
              <a:grpSpLocks/>
            </p:cNvGrpSpPr>
            <p:nvPr userDrawn="1"/>
          </p:nvGrpSpPr>
          <p:grpSpPr bwMode="auto">
            <a:xfrm>
              <a:off x="0" y="1632"/>
              <a:ext cx="5758" cy="1858"/>
              <a:chOff x="0" y="1632"/>
              <a:chExt cx="5758" cy="1858"/>
            </a:xfrm>
          </p:grpSpPr>
          <p:sp>
            <p:nvSpPr>
              <p:cNvPr id="61480" name="Freeform 40"/>
              <p:cNvSpPr>
                <a:spLocks/>
              </p:cNvSpPr>
              <p:nvPr/>
            </p:nvSpPr>
            <p:spPr bwMode="hidden">
              <a:xfrm>
                <a:off x="0" y="1632"/>
                <a:ext cx="3670" cy="1313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66"/>
                  </a:cxn>
                  <a:cxn ang="0">
                    <a:pos x="3635" y="1313"/>
                  </a:cxn>
                  <a:cxn ang="0">
                    <a:pos x="3647" y="1235"/>
                  </a:cxn>
                  <a:cxn ang="0">
                    <a:pos x="3659" y="1163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3659" h="1313">
                    <a:moveTo>
                      <a:pt x="0" y="0"/>
                    </a:moveTo>
                    <a:lnTo>
                      <a:pt x="0" y="366"/>
                    </a:lnTo>
                    <a:lnTo>
                      <a:pt x="3635" y="1313"/>
                    </a:lnTo>
                    <a:lnTo>
                      <a:pt x="3647" y="1235"/>
                    </a:lnTo>
                    <a:lnTo>
                      <a:pt x="3659" y="1163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>
                      <a:gamma/>
                      <a:shade val="72549"/>
                      <a:invGamma/>
                    </a:schemeClr>
                  </a:gs>
                  <a:gs pos="100000">
                    <a:schemeClr val="bg1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  <p:sp>
            <p:nvSpPr>
              <p:cNvPr id="61481" name="Freeform 41"/>
              <p:cNvSpPr>
                <a:spLocks/>
              </p:cNvSpPr>
              <p:nvPr/>
            </p:nvSpPr>
            <p:spPr bwMode="hidden">
              <a:xfrm>
                <a:off x="3646" y="2795"/>
                <a:ext cx="2112" cy="695"/>
              </a:xfrm>
              <a:custGeom>
                <a:avLst/>
                <a:gdLst/>
                <a:ahLst/>
                <a:cxnLst>
                  <a:cxn ang="0">
                    <a:pos x="2105" y="665"/>
                  </a:cxn>
                  <a:cxn ang="0">
                    <a:pos x="24" y="0"/>
                  </a:cxn>
                  <a:cxn ang="0">
                    <a:pos x="12" y="72"/>
                  </a:cxn>
                  <a:cxn ang="0">
                    <a:pos x="0" y="150"/>
                  </a:cxn>
                  <a:cxn ang="0">
                    <a:pos x="2105" y="695"/>
                  </a:cxn>
                  <a:cxn ang="0">
                    <a:pos x="2105" y="665"/>
                  </a:cxn>
                  <a:cxn ang="0">
                    <a:pos x="2105" y="665"/>
                  </a:cxn>
                </a:cxnLst>
                <a:rect l="0" t="0" r="r" b="b"/>
                <a:pathLst>
                  <a:path w="2105" h="695">
                    <a:moveTo>
                      <a:pt x="2105" y="665"/>
                    </a:moveTo>
                    <a:lnTo>
                      <a:pt x="24" y="0"/>
                    </a:lnTo>
                    <a:lnTo>
                      <a:pt x="12" y="72"/>
                    </a:lnTo>
                    <a:lnTo>
                      <a:pt x="0" y="150"/>
                    </a:lnTo>
                    <a:lnTo>
                      <a:pt x="2105" y="695"/>
                    </a:lnTo>
                    <a:lnTo>
                      <a:pt x="2105" y="665"/>
                    </a:lnTo>
                    <a:lnTo>
                      <a:pt x="2105" y="6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bg1">
                      <a:gamma/>
                      <a:tint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US"/>
              </a:p>
            </p:txBody>
          </p:sp>
        </p:grpSp>
      </p:grpSp>
      <p:sp>
        <p:nvSpPr>
          <p:cNvPr id="61482" name="Rectangle 4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61483" name="Rectangle 4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1484" name="Rectangle 4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5" name="Rectangle 4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1486" name="Rectangle 4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766BC381-5120-43E2-9E80-CD4F2072F9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29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 spd="slow" advClick="0" advTm="10000">
    <p:cover dir="ld"/>
  </p:transition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Blip>
          <a:blip r:embed="rId13"/>
        </a:buBlip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Blip>
          <a:blip r:embed="rId14"/>
        </a:buBlip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Blip>
          <a:blip r:embed="rId15"/>
        </a:buBlip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yrekelectric.com/" TargetMode="Externa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SYREK ELECTRIC</a:t>
            </a:r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209800" y="2057400"/>
            <a:ext cx="4800600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Phone – 724-948-2164</a:t>
            </a:r>
          </a:p>
          <a:p>
            <a:pPr algn="ctr">
              <a:spcBef>
                <a:spcPct val="50000"/>
              </a:spcBef>
            </a:pPr>
            <a:r>
              <a:rPr lang="en-US" b="1"/>
              <a:t>Fax 724-948-2222</a:t>
            </a:r>
          </a:p>
          <a:p>
            <a:pPr algn="ctr">
              <a:spcBef>
                <a:spcPct val="50000"/>
              </a:spcBef>
            </a:pPr>
            <a:r>
              <a:rPr lang="en-US" b="1"/>
              <a:t>24 Hr. Emergency – 412-970-2164</a:t>
            </a:r>
            <a:endParaRPr lang="en-US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2133600" y="1295400"/>
            <a:ext cx="487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/>
              <a:t>146 Wigington Road, Claysville  PA  15323</a:t>
            </a:r>
            <a:endParaRPr lang="en-US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1752600" y="3962400"/>
            <a:ext cx="60198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For the past twenty-six years, we have headed up various project implementations in the electrical field.  We possess a deep understanding of how to utilize technology in order to deliver enterprise solutions that meet requirements in our business.</a:t>
            </a:r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457200" y="6019800"/>
            <a:ext cx="8229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hlinkClick r:id="rId2"/>
              </a:rPr>
              <a:t>www.syrekelectric.com</a:t>
            </a:r>
            <a:r>
              <a:rPr lang="en-US"/>
              <a:t>                                                mail@syrekelectric.com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9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98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98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9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98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4" grpId="0"/>
      <p:bldP spid="79875" grpId="0"/>
      <p:bldP spid="79876" grpId="0"/>
      <p:bldP spid="79879" grpId="0"/>
      <p:bldP spid="7988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52400"/>
            <a:ext cx="8229600" cy="838200"/>
          </a:xfrm>
        </p:spPr>
        <p:txBody>
          <a:bodyPr/>
          <a:lstStyle/>
          <a:p>
            <a:pPr eaLnBrk="1" hangingPunct="1">
              <a:defRPr/>
            </a:pPr>
            <a:r>
              <a:rPr lang="en-US" sz="2400" b="1" smtClean="0"/>
              <a:t>Syrek Electric Features</a:t>
            </a: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219200" y="990600"/>
            <a:ext cx="3429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Custom Electrical Designs</a:t>
            </a: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219200" y="1447800"/>
            <a:ext cx="3184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Industrial Control</a:t>
            </a: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219200" y="2438400"/>
            <a:ext cx="2803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High Voltage Distribution</a:t>
            </a: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1219200" y="1981200"/>
            <a:ext cx="2143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Power Distribution</a:t>
            </a:r>
          </a:p>
        </p:txBody>
      </p:sp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219200" y="2895600"/>
            <a:ext cx="1114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Security</a:t>
            </a:r>
          </a:p>
        </p:txBody>
      </p:sp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1219200" y="3352800"/>
            <a:ext cx="2384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Telecommunications</a:t>
            </a:r>
          </a:p>
        </p:txBody>
      </p:sp>
      <p:sp>
        <p:nvSpPr>
          <p:cNvPr id="4105" name="Rectangle 9"/>
          <p:cNvSpPr>
            <a:spLocks noChangeArrowheads="1"/>
          </p:cNvSpPr>
          <p:nvPr/>
        </p:nvSpPr>
        <p:spPr bwMode="auto">
          <a:xfrm>
            <a:off x="1219200" y="3810000"/>
            <a:ext cx="7715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Data</a:t>
            </a:r>
          </a:p>
        </p:txBody>
      </p:sp>
      <p:sp>
        <p:nvSpPr>
          <p:cNvPr id="4106" name="Rectangle 10"/>
          <p:cNvSpPr>
            <a:spLocks noChangeArrowheads="1"/>
          </p:cNvSpPr>
          <p:nvPr/>
        </p:nvSpPr>
        <p:spPr bwMode="auto">
          <a:xfrm>
            <a:off x="1219200" y="4343400"/>
            <a:ext cx="2397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Project Management</a:t>
            </a:r>
          </a:p>
        </p:txBody>
      </p:sp>
      <p:sp>
        <p:nvSpPr>
          <p:cNvPr id="4107" name="Rectangle 11"/>
          <p:cNvSpPr>
            <a:spLocks noChangeArrowheads="1"/>
          </p:cNvSpPr>
          <p:nvPr/>
        </p:nvSpPr>
        <p:spPr bwMode="auto">
          <a:xfrm>
            <a:off x="1219200" y="4800600"/>
            <a:ext cx="2155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Project Consultant</a:t>
            </a:r>
          </a:p>
        </p:txBody>
      </p:sp>
      <p:sp>
        <p:nvSpPr>
          <p:cNvPr id="4108" name="Rectangle 12"/>
          <p:cNvSpPr>
            <a:spLocks noChangeArrowheads="1"/>
          </p:cNvSpPr>
          <p:nvPr/>
        </p:nvSpPr>
        <p:spPr bwMode="auto">
          <a:xfrm>
            <a:off x="1219200" y="5334000"/>
            <a:ext cx="22574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Auto Cad Drawings</a:t>
            </a:r>
          </a:p>
        </p:txBody>
      </p:sp>
      <p:sp>
        <p:nvSpPr>
          <p:cNvPr id="4109" name="Rectangle 13"/>
          <p:cNvSpPr>
            <a:spLocks noChangeArrowheads="1"/>
          </p:cNvSpPr>
          <p:nvPr/>
        </p:nvSpPr>
        <p:spPr bwMode="auto">
          <a:xfrm>
            <a:off x="1219200" y="5791200"/>
            <a:ext cx="2409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21 Years Experience</a:t>
            </a:r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1219200" y="6248400"/>
            <a:ext cx="46323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§"/>
            </a:pPr>
            <a:r>
              <a:rPr lang="en-US"/>
              <a:t>Previous Large Jobs in the Pittsburgh Area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08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0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8600" y="0"/>
            <a:ext cx="8229600" cy="560388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b="1" smtClean="0"/>
              <a:t>Project Experience</a:t>
            </a:r>
          </a:p>
        </p:txBody>
      </p:sp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457200" y="914400"/>
            <a:ext cx="7772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Corning Glass: </a:t>
            </a:r>
            <a:r>
              <a:rPr lang="en-US"/>
              <a:t>High Voltage Air Compressor Feeders &amp; Control Wiring.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 Layout, Purchasing &amp; Install. </a:t>
            </a:r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533400" y="1828800"/>
            <a:ext cx="7467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Brockway Glass: </a:t>
            </a:r>
            <a:r>
              <a:rPr lang="en-US"/>
              <a:t>High Voltage Air Compressor Feeders &amp; Control Wiring. Duties:</a:t>
            </a:r>
            <a:r>
              <a:rPr lang="en-US" b="1"/>
              <a:t> </a:t>
            </a:r>
            <a:r>
              <a:rPr lang="en-US"/>
              <a:t>Foreman Layout, Purchasing &amp; Install. </a:t>
            </a:r>
          </a:p>
        </p:txBody>
      </p:sp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533400" y="2743200"/>
            <a:ext cx="7467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Anchor Glass Container: </a:t>
            </a:r>
            <a:r>
              <a:rPr lang="en-US"/>
              <a:t>Furnace Lehr &amp; Cold End Rebuild.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457200" y="3581400"/>
            <a:ext cx="7391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PPG: </a:t>
            </a:r>
            <a:r>
              <a:rPr lang="en-US"/>
              <a:t>Maintenance Facility.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381000" y="4648200"/>
            <a:ext cx="87630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 Washington Steel: </a:t>
            </a:r>
            <a:r>
              <a:rPr lang="en-US"/>
              <a:t>Baghouse Addition. Power, Control &amp; Instrumentation.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33400" y="5715000"/>
            <a:ext cx="6934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American Electric Power: </a:t>
            </a:r>
            <a:r>
              <a:rPr lang="en-US"/>
              <a:t>Pump Station Power, Control &amp;  Instrumentation. 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b="1" smtClean="0"/>
              <a:t>Project Experience (continued)</a:t>
            </a: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609600" y="685800"/>
            <a:ext cx="7467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Allegheny  Power: </a:t>
            </a:r>
            <a:r>
              <a:rPr lang="en-US"/>
              <a:t>Multiple Site Generator Install.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685800" y="1600200"/>
            <a:ext cx="769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US Steel: </a:t>
            </a:r>
            <a:r>
              <a:rPr lang="en-US"/>
              <a:t>Control &amp; Instrumentation.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609600" y="2590800"/>
            <a:ext cx="7696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Washington Co. Maintenance Garage: </a:t>
            </a:r>
            <a:r>
              <a:rPr lang="en-US"/>
              <a:t>New Building Construction.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Foreman, Purchasing &amp; Install. </a:t>
            </a:r>
          </a:p>
        </p:txBody>
      </p:sp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609600" y="3581400"/>
            <a:ext cx="7848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Washington Co. 911: </a:t>
            </a:r>
            <a:r>
              <a:rPr lang="en-US"/>
              <a:t>911 Installation.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Foreman, Purchasing &amp; Install. </a:t>
            </a:r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09600" y="4648200"/>
            <a:ext cx="7848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Pennsylvania American Water: </a:t>
            </a:r>
            <a:r>
              <a:rPr lang="en-US"/>
              <a:t>New Storage Tank &amp; High Voltage Feeders. Duties:</a:t>
            </a:r>
            <a:r>
              <a:rPr lang="en-US" b="1"/>
              <a:t> </a:t>
            </a:r>
            <a:r>
              <a:rPr lang="en-US"/>
              <a:t>Foreman Design, Purchasing &amp; Install. </a:t>
            </a:r>
          </a:p>
        </p:txBody>
      </p:sp>
      <p:sp>
        <p:nvSpPr>
          <p:cNvPr id="6152" name="Text Box 8"/>
          <p:cNvSpPr txBox="1">
            <a:spLocks noChangeArrowheads="1"/>
          </p:cNvSpPr>
          <p:nvPr/>
        </p:nvSpPr>
        <p:spPr bwMode="auto">
          <a:xfrm>
            <a:off x="609600" y="5638800"/>
            <a:ext cx="7924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Langeloth Metallurgical: </a:t>
            </a:r>
            <a:r>
              <a:rPr lang="en-US"/>
              <a:t>Acid Plant Rebuild Power, Control &amp; Instrumentation. Duties:</a:t>
            </a:r>
            <a:r>
              <a:rPr lang="en-US" b="1"/>
              <a:t> </a:t>
            </a:r>
            <a:r>
              <a:rPr lang="en-US"/>
              <a:t>Superintendent Design Build, Autocad Dwgs. Purchasing, Install &amp; Checkout.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3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636588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b="1" smtClean="0"/>
              <a:t>Project Experience (continued)</a:t>
            </a: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81000" y="609600"/>
            <a:ext cx="838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Langeloth Metallurgical:</a:t>
            </a:r>
            <a:r>
              <a:rPr lang="en-US"/>
              <a:t>  Multiple Roaster Rebuild Power, Control &amp; Instrumentation. Duties:</a:t>
            </a:r>
            <a:r>
              <a:rPr lang="en-US" b="1"/>
              <a:t> </a:t>
            </a:r>
            <a:r>
              <a:rPr lang="en-US"/>
              <a:t>Superintendent Design Build, Autocad Dwgs. Purchasing, Install &amp; Checkout. 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381000" y="1752600"/>
            <a:ext cx="8305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Langeloth Metallurgical:</a:t>
            </a:r>
            <a:r>
              <a:rPr lang="en-US"/>
              <a:t>  Pure Oxide Furnace Power, Control &amp; Instrumentation. Duties:</a:t>
            </a:r>
            <a:r>
              <a:rPr lang="en-US" b="1"/>
              <a:t> </a:t>
            </a:r>
            <a:r>
              <a:rPr lang="en-US"/>
              <a:t>Superintendent Design Build, Autocad Dwgs. Purchasing, Install &amp; Checkout.  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381000" y="2819400"/>
            <a:ext cx="8763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Langeloth Metallurgical:</a:t>
            </a:r>
            <a:r>
              <a:rPr lang="en-US"/>
              <a:t>  L.E.T. Plant Power, Control &amp; Instrumentation.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Superintendent Design Build, Autocad Dwgs. Purchasing, &amp; Checkout. </a:t>
            </a:r>
          </a:p>
          <a:p>
            <a:pPr>
              <a:spcBef>
                <a:spcPct val="50000"/>
              </a:spcBef>
            </a:pPr>
            <a:r>
              <a:rPr lang="en-US"/>
              <a:t> 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381000" y="5257800"/>
            <a:ext cx="7924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7175" name="Rectangle 7"/>
          <p:cNvSpPr>
            <a:spLocks noChangeArrowheads="1"/>
          </p:cNvSpPr>
          <p:nvPr/>
        </p:nvSpPr>
        <p:spPr bwMode="auto">
          <a:xfrm>
            <a:off x="381000" y="3657600"/>
            <a:ext cx="70421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en-US" b="1"/>
              <a:t>Langeloth Metallurgical:</a:t>
            </a:r>
            <a:r>
              <a:rPr lang="en-US"/>
              <a:t> Data &amp; Communications Complete Plant.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Superintendent Design Build, Autocad Dwgs. Purchasing,</a:t>
            </a:r>
          </a:p>
          <a:p>
            <a:pPr eaLnBrk="1" hangingPunct="1"/>
            <a:r>
              <a:rPr lang="en-US"/>
              <a:t>    Install &amp; Checkout. </a:t>
            </a: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04800" y="4800600"/>
            <a:ext cx="8382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Langeloth Metallurgical:</a:t>
            </a:r>
            <a:r>
              <a:rPr lang="en-US"/>
              <a:t> Briquette Operation Power, Control &amp; Instrumentation. Duties:</a:t>
            </a:r>
            <a:r>
              <a:rPr lang="en-US" b="1"/>
              <a:t> </a:t>
            </a:r>
            <a:r>
              <a:rPr lang="en-US"/>
              <a:t>Superintendent Design Build, Autocad Dwgs. Purchasing, Install &amp; Checkout. </a:t>
            </a:r>
          </a:p>
        </p:txBody>
      </p:sp>
      <p:sp>
        <p:nvSpPr>
          <p:cNvPr id="7177" name="Text Box 9"/>
          <p:cNvSpPr txBox="1">
            <a:spLocks noChangeArrowheads="1"/>
          </p:cNvSpPr>
          <p:nvPr/>
        </p:nvSpPr>
        <p:spPr bwMode="auto">
          <a:xfrm>
            <a:off x="304800" y="5943600"/>
            <a:ext cx="81534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California Middle School: </a:t>
            </a:r>
            <a:r>
              <a:rPr lang="en-US"/>
              <a:t>Complete Remodel Power, Fire Alarm, Security &amp; Phone. Duties:</a:t>
            </a:r>
            <a:r>
              <a:rPr lang="en-US" b="1"/>
              <a:t> </a:t>
            </a:r>
            <a:r>
              <a:rPr lang="en-US"/>
              <a:t>Foreman Layout, Purchasing &amp; Install.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49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49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560388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b="1" smtClean="0"/>
              <a:t>Project Experience (continued)</a:t>
            </a: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381000" y="685800"/>
            <a:ext cx="85344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PNC Park:</a:t>
            </a:r>
            <a:r>
              <a:rPr lang="en-US"/>
              <a:t> New Installation Power Distribution.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 Layout, Design Build, Autocad Dwgs. Purchasing,        Install &amp; Checkout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57200" y="1905000"/>
            <a:ext cx="80010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PNC Park:</a:t>
            </a:r>
            <a:r>
              <a:rPr lang="en-US"/>
              <a:t> New Installation Mechanical Equipment.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 Layout, Design Build, Autocad Dwgs. Purchasing, Install &amp; Checkout </a:t>
            </a:r>
          </a:p>
        </p:txBody>
      </p:sp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304800" y="2971800"/>
            <a:ext cx="8458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381000" y="3200400"/>
            <a:ext cx="8229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1" hangingPunct="1"/>
            <a:r>
              <a:rPr lang="en-US" b="1"/>
              <a:t>PNC Park:</a:t>
            </a:r>
            <a:r>
              <a:rPr lang="en-US"/>
              <a:t> New Installation Concession Stands.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 Layout, Design Build, Autocad Dwgs. Purchasing, Install &amp; Checkout </a:t>
            </a:r>
          </a:p>
        </p:txBody>
      </p:sp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457200" y="4343400"/>
            <a:ext cx="81534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David L Lawrence Convention Center:</a:t>
            </a:r>
            <a:r>
              <a:rPr lang="en-US"/>
              <a:t> New Installation Power Distribution, Busway. Duties:</a:t>
            </a:r>
            <a:r>
              <a:rPr lang="en-US" b="1"/>
              <a:t> </a:t>
            </a:r>
            <a:r>
              <a:rPr lang="en-US"/>
              <a:t>General Foreman  Layout, Autocad Dwgs. Purchasing, Install &amp; Checkout. </a:t>
            </a:r>
          </a:p>
        </p:txBody>
      </p: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381000" y="5486400"/>
            <a:ext cx="83058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David L Lawrence Convention Center:</a:t>
            </a:r>
            <a:r>
              <a:rPr lang="en-US"/>
              <a:t> New Installation Mechanical Equipment. Duties:</a:t>
            </a:r>
            <a:r>
              <a:rPr lang="en-US" b="1"/>
              <a:t> </a:t>
            </a:r>
            <a:r>
              <a:rPr lang="en-US"/>
              <a:t>General Foreman  Layout, Autocad Dwgs. Purchasing, Install &amp; Checkout.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b="1" smtClean="0"/>
              <a:t>Project Experience (continued)</a:t>
            </a:r>
          </a:p>
        </p:txBody>
      </p:sp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04800" y="990600"/>
            <a:ext cx="8839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David L Lawrence Convention Center:</a:t>
            </a:r>
            <a:r>
              <a:rPr lang="en-US"/>
              <a:t> New Installation Concession Equipment. Duties:</a:t>
            </a:r>
            <a:r>
              <a:rPr lang="en-US" b="1"/>
              <a:t> </a:t>
            </a:r>
            <a:r>
              <a:rPr lang="en-US"/>
              <a:t>General Foreman  Layout, Autocad Dwgs. Purchasing, Install &amp; Checkout. 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81000" y="1981200"/>
            <a:ext cx="8229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David L Lawrence Convention Center:</a:t>
            </a:r>
            <a:r>
              <a:rPr lang="en-US"/>
              <a:t> New Installation Parking Equipment.</a:t>
            </a:r>
            <a:r>
              <a:rPr lang="en-US" b="1"/>
              <a:t>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 Layout,  Autocad Dwgs. Purchasing, Install &amp; Checkout. </a:t>
            </a: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381000" y="3200400"/>
            <a:ext cx="845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Pittsburgh Post Office &amp; Courthouse:</a:t>
            </a:r>
            <a:r>
              <a:rPr lang="en-US"/>
              <a:t> New Installation Power Distribution, Busway. Duties: Layout,  Autocad Dwgs. Purchasing. </a:t>
            </a:r>
          </a:p>
        </p:txBody>
      </p:sp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81000" y="4343400"/>
            <a:ext cx="830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University of Pittsburgh BST3:</a:t>
            </a:r>
            <a:r>
              <a:rPr lang="en-US"/>
              <a:t> New High Voltage Feeders.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 Project Management, Layout,  Autocad Dwgs. Purchasing. </a:t>
            </a: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381000" y="5486400"/>
            <a:ext cx="8229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University of Pittsburgh BST3:</a:t>
            </a:r>
            <a:r>
              <a:rPr lang="en-US"/>
              <a:t> New Installation Power Distribution, Busway.</a:t>
            </a:r>
            <a:r>
              <a:rPr lang="en-US" b="1"/>
              <a:t>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  Layout, Autocad Dwgs. Purchasing.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685800"/>
          </a:xfrm>
        </p:spPr>
        <p:txBody>
          <a:bodyPr/>
          <a:lstStyle/>
          <a:p>
            <a:pPr eaLnBrk="1" hangingPunct="1">
              <a:defRPr/>
            </a:pPr>
            <a:r>
              <a:rPr lang="en-US" sz="2000" b="1" dirty="0" smtClean="0"/>
              <a:t>Completed Projects</a:t>
            </a:r>
          </a:p>
        </p:txBody>
      </p:sp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304800" y="990600"/>
            <a:ext cx="8839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Langeloth Metallurgical Co.:</a:t>
            </a:r>
            <a:r>
              <a:rPr lang="en-US"/>
              <a:t> New Installation Concession Equipment. Duties:</a:t>
            </a:r>
            <a:r>
              <a:rPr lang="en-US" b="1"/>
              <a:t> </a:t>
            </a:r>
            <a:r>
              <a:rPr lang="en-US"/>
              <a:t>General Foreman  Layout, Autocad Dwgs. Purchasing, Install &amp; Checkout. 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381000" y="1981200"/>
            <a:ext cx="82296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David L Lawrence Convention Center:</a:t>
            </a:r>
            <a:r>
              <a:rPr lang="en-US"/>
              <a:t> New Installation Parking Equipment.</a:t>
            </a:r>
            <a:r>
              <a:rPr lang="en-US" b="1"/>
              <a:t>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 Layout,  Autocad Dwgs. Purchasing, Install &amp; Checkout. </a:t>
            </a:r>
          </a:p>
        </p:txBody>
      </p:sp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381000" y="3200400"/>
            <a:ext cx="84582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Pittsburgh Post Office &amp; Courthouse:</a:t>
            </a:r>
            <a:r>
              <a:rPr lang="en-US"/>
              <a:t> New Installation Power Distribution, Busway. Duties: Layout,  Autocad Dwgs. Purchasing. </a:t>
            </a:r>
          </a:p>
        </p:txBody>
      </p:sp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381000" y="4343400"/>
            <a:ext cx="8305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University of Pittsburgh BST3:</a:t>
            </a:r>
            <a:r>
              <a:rPr lang="en-US"/>
              <a:t> New High Voltage Feeders.</a:t>
            </a:r>
            <a:r>
              <a:rPr lang="en-US" b="1"/>
              <a:t/>
            </a:r>
            <a:br>
              <a:rPr lang="en-US" b="1"/>
            </a:br>
            <a:r>
              <a:rPr lang="en-US" b="1"/>
              <a:t>    </a:t>
            </a:r>
            <a:r>
              <a:rPr lang="en-US"/>
              <a:t>Duties: Project Management, Layout,  Autocad Dwgs. Purchasing. 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381000" y="5486400"/>
            <a:ext cx="8229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University of Pittsburgh BST3:</a:t>
            </a:r>
            <a:r>
              <a:rPr lang="en-US"/>
              <a:t> New Installation Power Distribution, Busway.</a:t>
            </a:r>
            <a:r>
              <a:rPr lang="en-US" b="1"/>
              <a:t> </a:t>
            </a:r>
            <a:r>
              <a:rPr lang="en-US"/>
              <a:t>Duties:</a:t>
            </a:r>
            <a:r>
              <a:rPr lang="en-US" b="1"/>
              <a:t> </a:t>
            </a:r>
            <a:r>
              <a:rPr lang="en-US"/>
              <a:t>General Foreman  Layout, Autocad Dwgs. Purchasing.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70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3600" smtClean="0"/>
              <a:t>SYREK ELECTRIC</a:t>
            </a:r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1143000" y="1447800"/>
            <a:ext cx="64770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/>
              <a:t>Summary</a:t>
            </a:r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1828800" y="2743200"/>
            <a:ext cx="5867400" cy="256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Syrek Electric Company is competent to negotiate electrical contracts and lowest bids within the Tri-State area.  This includes the knowledge to design, install, maintain, and troubleshoot electrical wiring projects in commercial and industrial settings.  The company is owned and operated by Edward J. Syrek.   I have over 21 years experience in Industrial Control, Power Distribution, High Voltage Distribution and Custom Electrical Designs. </a:t>
            </a:r>
          </a:p>
        </p:txBody>
      </p:sp>
    </p:spTree>
  </p:cSld>
  <p:clrMapOvr>
    <a:masterClrMapping/>
  </p:clrMapOvr>
  <p:transition spd="slow" advClick="0" advTm="10000"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8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6" grpId="0"/>
      <p:bldP spid="88067" grpId="0"/>
      <p:bldP spid="88068" grpId="0"/>
    </p:bldLst>
  </p:timing>
</p:sld>
</file>

<file path=ppt/theme/theme1.xml><?xml version="1.0" encoding="utf-8"?>
<a:theme xmlns:a="http://schemas.openxmlformats.org/drawingml/2006/main" name="Beam">
  <a:themeElements>
    <a:clrScheme name="Beam 2">
      <a:dk1>
        <a:srgbClr val="000080"/>
      </a:dk1>
      <a:lt1>
        <a:srgbClr val="FFFFFF"/>
      </a:lt1>
      <a:dk2>
        <a:srgbClr val="000099"/>
      </a:dk2>
      <a:lt2>
        <a:srgbClr val="FFFFFF"/>
      </a:lt2>
      <a:accent1>
        <a:srgbClr val="3366FF"/>
      </a:accent1>
      <a:accent2>
        <a:srgbClr val="7B46D0"/>
      </a:accent2>
      <a:accent3>
        <a:srgbClr val="AAAACA"/>
      </a:accent3>
      <a:accent4>
        <a:srgbClr val="DADADA"/>
      </a:accent4>
      <a:accent5>
        <a:srgbClr val="ADB8FF"/>
      </a:accent5>
      <a:accent6>
        <a:srgbClr val="6F3FBC"/>
      </a:accent6>
      <a:hlink>
        <a:srgbClr val="86D1EC"/>
      </a:hlink>
      <a:folHlink>
        <a:srgbClr val="45C984"/>
      </a:folHlink>
    </a:clrScheme>
    <a:fontScheme name="Bea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Beam 1">
        <a:dk1>
          <a:srgbClr val="1A006C"/>
        </a:dk1>
        <a:lt1>
          <a:srgbClr val="FFFFFF"/>
        </a:lt1>
        <a:dk2>
          <a:srgbClr val="000066"/>
        </a:dk2>
        <a:lt2>
          <a:srgbClr val="CCCCFF"/>
        </a:lt2>
        <a:accent1>
          <a:srgbClr val="0099CC"/>
        </a:accent1>
        <a:accent2>
          <a:srgbClr val="6600CC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5C00B9"/>
        </a:accent6>
        <a:hlink>
          <a:srgbClr val="9999FF"/>
        </a:hlink>
        <a:folHlink>
          <a:srgbClr val="33CC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2">
        <a:dk1>
          <a:srgbClr val="000080"/>
        </a:dk1>
        <a:lt1>
          <a:srgbClr val="FFFFFF"/>
        </a:lt1>
        <a:dk2>
          <a:srgbClr val="000099"/>
        </a:dk2>
        <a:lt2>
          <a:srgbClr val="FFFFFF"/>
        </a:lt2>
        <a:accent1>
          <a:srgbClr val="3366FF"/>
        </a:accent1>
        <a:accent2>
          <a:srgbClr val="7B46D0"/>
        </a:accent2>
        <a:accent3>
          <a:srgbClr val="AAAACA"/>
        </a:accent3>
        <a:accent4>
          <a:srgbClr val="DADADA"/>
        </a:accent4>
        <a:accent5>
          <a:srgbClr val="ADB8FF"/>
        </a:accent5>
        <a:accent6>
          <a:srgbClr val="6F3FBC"/>
        </a:accent6>
        <a:hlink>
          <a:srgbClr val="86D1EC"/>
        </a:hlink>
        <a:folHlink>
          <a:srgbClr val="45C98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3">
        <a:dk1>
          <a:srgbClr val="3F4873"/>
        </a:dk1>
        <a:lt1>
          <a:srgbClr val="FFFFFF"/>
        </a:lt1>
        <a:dk2>
          <a:srgbClr val="4F598D"/>
        </a:dk2>
        <a:lt2>
          <a:srgbClr val="CCECFF"/>
        </a:lt2>
        <a:accent1>
          <a:srgbClr val="0099CC"/>
        </a:accent1>
        <a:accent2>
          <a:srgbClr val="4C8470"/>
        </a:accent2>
        <a:accent3>
          <a:srgbClr val="B2B5C5"/>
        </a:accent3>
        <a:accent4>
          <a:srgbClr val="DADADA"/>
        </a:accent4>
        <a:accent5>
          <a:srgbClr val="AACAE2"/>
        </a:accent5>
        <a:accent6>
          <a:srgbClr val="447765"/>
        </a:accent6>
        <a:hlink>
          <a:srgbClr val="99CC00"/>
        </a:hlink>
        <a:folHlink>
          <a:srgbClr val="96A4C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4">
        <a:dk1>
          <a:srgbClr val="006E6B"/>
        </a:dk1>
        <a:lt1>
          <a:srgbClr val="FFFFFF"/>
        </a:lt1>
        <a:dk2>
          <a:srgbClr val="008080"/>
        </a:dk2>
        <a:lt2>
          <a:srgbClr val="E2EFCD"/>
        </a:lt2>
        <a:accent1>
          <a:srgbClr val="33CCCC"/>
        </a:accent1>
        <a:accent2>
          <a:srgbClr val="6352B8"/>
        </a:accent2>
        <a:accent3>
          <a:srgbClr val="AAC0C0"/>
        </a:accent3>
        <a:accent4>
          <a:srgbClr val="DADADA"/>
        </a:accent4>
        <a:accent5>
          <a:srgbClr val="ADE2E2"/>
        </a:accent5>
        <a:accent6>
          <a:srgbClr val="5949A6"/>
        </a:accent6>
        <a:hlink>
          <a:srgbClr val="CCFF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5">
        <a:dk1>
          <a:srgbClr val="48562C"/>
        </a:dk1>
        <a:lt1>
          <a:srgbClr val="FFFFFF"/>
        </a:lt1>
        <a:dk2>
          <a:srgbClr val="546434"/>
        </a:dk2>
        <a:lt2>
          <a:srgbClr val="FFFFCC"/>
        </a:lt2>
        <a:accent1>
          <a:srgbClr val="7B8A6E"/>
        </a:accent1>
        <a:accent2>
          <a:srgbClr val="527C3A"/>
        </a:accent2>
        <a:accent3>
          <a:srgbClr val="B3B8AE"/>
        </a:accent3>
        <a:accent4>
          <a:srgbClr val="DADADA"/>
        </a:accent4>
        <a:accent5>
          <a:srgbClr val="BFC4BA"/>
        </a:accent5>
        <a:accent6>
          <a:srgbClr val="497034"/>
        </a:accent6>
        <a:hlink>
          <a:srgbClr val="55B55E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6">
        <a:dk1>
          <a:srgbClr val="96B29E"/>
        </a:dk1>
        <a:lt1>
          <a:srgbClr val="FFFFFF"/>
        </a:lt1>
        <a:dk2>
          <a:srgbClr val="A5BDAC"/>
        </a:dk2>
        <a:lt2>
          <a:srgbClr val="FFFFCC"/>
        </a:lt2>
        <a:accent1>
          <a:srgbClr val="4E8880"/>
        </a:accent1>
        <a:accent2>
          <a:srgbClr val="2F71B9"/>
        </a:accent2>
        <a:accent3>
          <a:srgbClr val="CFDBD2"/>
        </a:accent3>
        <a:accent4>
          <a:srgbClr val="DADADA"/>
        </a:accent4>
        <a:accent5>
          <a:srgbClr val="B2C3C0"/>
        </a:accent5>
        <a:accent6>
          <a:srgbClr val="2A66A7"/>
        </a:accent6>
        <a:hlink>
          <a:srgbClr val="9DC0E7"/>
        </a:hlink>
        <a:folHlink>
          <a:srgbClr val="54CA8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7">
        <a:dk1>
          <a:srgbClr val="D49C00"/>
        </a:dk1>
        <a:lt1>
          <a:srgbClr val="FFFFFF"/>
        </a:lt1>
        <a:dk2>
          <a:srgbClr val="CC9900"/>
        </a:dk2>
        <a:lt2>
          <a:srgbClr val="CEBD40"/>
        </a:lt2>
        <a:accent1>
          <a:srgbClr val="CC6600"/>
        </a:accent1>
        <a:accent2>
          <a:srgbClr val="808000"/>
        </a:accent2>
        <a:accent3>
          <a:srgbClr val="E2CAAA"/>
        </a:accent3>
        <a:accent4>
          <a:srgbClr val="DADADA"/>
        </a:accent4>
        <a:accent5>
          <a:srgbClr val="E2B8AA"/>
        </a:accent5>
        <a:accent6>
          <a:srgbClr val="737300"/>
        </a:accent6>
        <a:hlink>
          <a:srgbClr val="FF9900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8">
        <a:dk1>
          <a:srgbClr val="881700"/>
        </a:dk1>
        <a:lt1>
          <a:srgbClr val="FAF9E6"/>
        </a:lt1>
        <a:dk2>
          <a:srgbClr val="990000"/>
        </a:dk2>
        <a:lt2>
          <a:srgbClr val="EADC78"/>
        </a:lt2>
        <a:accent1>
          <a:srgbClr val="FF6600"/>
        </a:accent1>
        <a:accent2>
          <a:srgbClr val="B86D52"/>
        </a:accent2>
        <a:accent3>
          <a:srgbClr val="CAAAAA"/>
        </a:accent3>
        <a:accent4>
          <a:srgbClr val="D6D5C4"/>
        </a:accent4>
        <a:accent5>
          <a:srgbClr val="FFB8AA"/>
        </a:accent5>
        <a:accent6>
          <a:srgbClr val="A66249"/>
        </a:accent6>
        <a:hlink>
          <a:srgbClr val="D78D15"/>
        </a:hlink>
        <a:folHlink>
          <a:srgbClr val="C6B37E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eam 9">
        <a:dk1>
          <a:srgbClr val="000000"/>
        </a:dk1>
        <a:lt1>
          <a:srgbClr val="FFFFFF"/>
        </a:lt1>
        <a:dk2>
          <a:srgbClr val="000000"/>
        </a:dk2>
        <a:lt2>
          <a:srgbClr val="DDDDDD"/>
        </a:lt2>
        <a:accent1>
          <a:srgbClr val="E6F5F6"/>
        </a:accent1>
        <a:accent2>
          <a:srgbClr val="A5E1A8"/>
        </a:accent2>
        <a:accent3>
          <a:srgbClr val="FFFFFF"/>
        </a:accent3>
        <a:accent4>
          <a:srgbClr val="000000"/>
        </a:accent4>
        <a:accent5>
          <a:srgbClr val="F0F9FA"/>
        </a:accent5>
        <a:accent6>
          <a:srgbClr val="95CC98"/>
        </a:accent6>
        <a:hlink>
          <a:srgbClr val="5B00B6"/>
        </a:hlink>
        <a:folHlink>
          <a:srgbClr val="34988E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</TotalTime>
  <Words>614</Words>
  <Application>Microsoft Office PowerPoint</Application>
  <PresentationFormat>On-screen Show (4:3)</PresentationFormat>
  <Paragraphs>65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Beam</vt:lpstr>
      <vt:lpstr>SYREK ELECTRIC</vt:lpstr>
      <vt:lpstr>Syrek Electric Features</vt:lpstr>
      <vt:lpstr>Project Experience</vt:lpstr>
      <vt:lpstr>Project Experience (continued)</vt:lpstr>
      <vt:lpstr>Project Experience (continued)</vt:lpstr>
      <vt:lpstr>Project Experience (continued)</vt:lpstr>
      <vt:lpstr>Project Experience (continued)</vt:lpstr>
      <vt:lpstr>Completed Projects</vt:lpstr>
      <vt:lpstr>SYREK ELECTRIC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2006 Tournament of Champions </dc:title>
  <dc:creator>Johnna Hibbert</dc:creator>
  <cp:lastModifiedBy>Ed</cp:lastModifiedBy>
  <cp:revision>18</cp:revision>
  <dcterms:created xsi:type="dcterms:W3CDTF">2007-03-29T21:48:53Z</dcterms:created>
  <dcterms:modified xsi:type="dcterms:W3CDTF">2009-01-14T16:14:09Z</dcterms:modified>
</cp:coreProperties>
</file>